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70535-09BD-42D1-8297-461A69C380A2}"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275212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70535-09BD-42D1-8297-461A69C380A2}"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345844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70535-09BD-42D1-8297-461A69C380A2}"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278205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70535-09BD-42D1-8297-461A69C380A2}"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366137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70535-09BD-42D1-8297-461A69C380A2}"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266995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D70535-09BD-42D1-8297-461A69C380A2}"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285744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D70535-09BD-42D1-8297-461A69C380A2}"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254725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D70535-09BD-42D1-8297-461A69C380A2}"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9012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70535-09BD-42D1-8297-461A69C380A2}"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337634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70535-09BD-42D1-8297-461A69C380A2}"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267509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70535-09BD-42D1-8297-461A69C380A2}"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7859F-4D07-4BFF-BE18-F0CAD834CF2A}" type="slidenum">
              <a:rPr lang="en-US" smtClean="0"/>
              <a:t>‹#›</a:t>
            </a:fld>
            <a:endParaRPr lang="en-US"/>
          </a:p>
        </p:txBody>
      </p:sp>
    </p:spTree>
    <p:extLst>
      <p:ext uri="{BB962C8B-B14F-4D97-AF65-F5344CB8AC3E}">
        <p14:creationId xmlns:p14="http://schemas.microsoft.com/office/powerpoint/2010/main" val="428959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70535-09BD-42D1-8297-461A69C380A2}"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7859F-4D07-4BFF-BE18-F0CAD834CF2A}" type="slidenum">
              <a:rPr lang="en-US" smtClean="0"/>
              <a:t>‹#›</a:t>
            </a:fld>
            <a:endParaRPr lang="en-US"/>
          </a:p>
        </p:txBody>
      </p:sp>
    </p:spTree>
    <p:extLst>
      <p:ext uri="{BB962C8B-B14F-4D97-AF65-F5344CB8AC3E}">
        <p14:creationId xmlns:p14="http://schemas.microsoft.com/office/powerpoint/2010/main" val="111097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3</a:t>
            </a:r>
            <a:endParaRPr lang="en-US" dirty="0"/>
          </a:p>
        </p:txBody>
      </p:sp>
      <p:sp>
        <p:nvSpPr>
          <p:cNvPr id="3" name="Subtitle 2"/>
          <p:cNvSpPr>
            <a:spLocks noGrp="1"/>
          </p:cNvSpPr>
          <p:nvPr>
            <p:ph type="subTitle" idx="1"/>
          </p:nvPr>
        </p:nvSpPr>
        <p:spPr/>
        <p:txBody>
          <a:bodyPr/>
          <a:lstStyle/>
          <a:p>
            <a:r>
              <a:rPr lang="en-US" dirty="0" smtClean="0"/>
              <a:t>Microscopy and Cellular Diversity</a:t>
            </a:r>
            <a:endParaRPr lang="en-US" dirty="0"/>
          </a:p>
        </p:txBody>
      </p:sp>
    </p:spTree>
    <p:extLst>
      <p:ext uri="{BB962C8B-B14F-4D97-AF65-F5344CB8AC3E}">
        <p14:creationId xmlns:p14="http://schemas.microsoft.com/office/powerpoint/2010/main" val="399163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Oscillatoria</a:t>
            </a:r>
            <a:r>
              <a:rPr lang="en-US" dirty="0" smtClean="0"/>
              <a:t> 400X</a:t>
            </a:r>
            <a:endParaRPr lang="en-US" i="1" dirty="0"/>
          </a:p>
        </p:txBody>
      </p:sp>
      <p:pic>
        <p:nvPicPr>
          <p:cNvPr id="8194" name="Picture 2" descr="C:\Users\djokine\Documents\111-112 Manual\website 111\Microscopes\Oscillatoria 400X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43000" y="1219200"/>
            <a:ext cx="69532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6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Gloeocapsa</a:t>
            </a:r>
            <a:r>
              <a:rPr lang="en-US" dirty="0" smtClean="0"/>
              <a:t> 400X</a:t>
            </a:r>
            <a:endParaRPr lang="en-US" i="1" dirty="0"/>
          </a:p>
        </p:txBody>
      </p:sp>
      <p:pic>
        <p:nvPicPr>
          <p:cNvPr id="9218" name="Picture 2" descr="C:\Users\djokine\Documents\111-112 Manual\website 111\Microscopes\Gloeocapsa 400X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65382" y="1244600"/>
            <a:ext cx="67056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7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normAutofit/>
          </a:bodyPr>
          <a:lstStyle/>
          <a:p>
            <a:pPr algn="l"/>
            <a:r>
              <a:rPr lang="en-US" sz="2000" dirty="0"/>
              <a:t>This exercise introduced the different types of microscopes used in our laboratory to study cells and cellular structure. </a:t>
            </a:r>
            <a:r>
              <a:rPr lang="en-US" sz="2000" dirty="0" smtClean="0"/>
              <a:t>You should know the parts of these microscopes and their functions, and the procedures for preparing wet mounts, focusing and viewing specimens, and proper care and storage of microscopes.</a:t>
            </a:r>
            <a:br>
              <a:rPr lang="en-US" sz="2000" dirty="0" smtClean="0"/>
            </a:br>
            <a:r>
              <a:rPr lang="en-US" sz="2000" dirty="0" smtClean="0"/>
              <a:t/>
            </a:r>
            <a:br>
              <a:rPr lang="en-US" sz="2000" dirty="0" smtClean="0"/>
            </a:br>
            <a:r>
              <a:rPr lang="en-US" sz="2000" dirty="0" smtClean="0"/>
              <a:t>You </a:t>
            </a:r>
            <a:r>
              <a:rPr lang="en-US" sz="2000" dirty="0"/>
              <a:t>examined a variety of cell types, ranging from prokaryotic cells (cyanobacteria and bacteria) to eukaryotic cells (plant cells and animal cells). You should be able to recognize each of these cell types as well as any subcellular structures visible with the light microscopes. In addition you should be able to name bacterial types and identify </a:t>
            </a:r>
            <a:r>
              <a:rPr lang="en-US" sz="2000" i="1" dirty="0" err="1"/>
              <a:t>Oscillatoria</a:t>
            </a:r>
            <a:r>
              <a:rPr lang="en-US" sz="2000" dirty="0"/>
              <a:t>, </a:t>
            </a:r>
            <a:r>
              <a:rPr lang="en-US" sz="2000" i="1" dirty="0"/>
              <a:t>Anabaena</a:t>
            </a:r>
            <a:r>
              <a:rPr lang="en-US" sz="2000" dirty="0"/>
              <a:t>, and </a:t>
            </a:r>
            <a:r>
              <a:rPr lang="en-US" sz="2000" i="1" dirty="0" err="1"/>
              <a:t>Gloeocapsa</a:t>
            </a:r>
            <a:r>
              <a:rPr lang="en-US" sz="2000" dirty="0" smtClean="0"/>
              <a:t>. You will be expected to be able to estimate the size of a cell or organism as seen through the microscope.</a:t>
            </a:r>
            <a:br>
              <a:rPr lang="en-US" sz="2000" dirty="0" smtClean="0"/>
            </a:br>
            <a:r>
              <a:rPr lang="en-US" sz="2000" dirty="0" smtClean="0"/>
              <a:t/>
            </a:r>
            <a:br>
              <a:rPr lang="en-US" sz="2000" dirty="0" smtClean="0"/>
            </a:br>
            <a:r>
              <a:rPr lang="en-US" sz="2000" dirty="0"/>
              <a:t>Review the images on this page to test your knowledge.</a:t>
            </a:r>
            <a:r>
              <a:rPr lang="en-US" sz="2000" dirty="0" smtClean="0"/>
              <a:t/>
            </a:r>
            <a:br>
              <a:rPr lang="en-US" sz="2000" dirty="0" smtClean="0"/>
            </a:br>
            <a:endParaRPr lang="en-US" sz="2000" dirty="0"/>
          </a:p>
        </p:txBody>
      </p:sp>
    </p:spTree>
    <p:extLst>
      <p:ext uri="{BB962C8B-B14F-4D97-AF65-F5344CB8AC3E}">
        <p14:creationId xmlns:p14="http://schemas.microsoft.com/office/powerpoint/2010/main" val="88557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Elodea </a:t>
            </a:r>
            <a:r>
              <a:rPr lang="en-US" dirty="0" smtClean="0"/>
              <a:t>Leaf 400X</a:t>
            </a:r>
            <a:endParaRPr lang="en-US" i="1" dirty="0"/>
          </a:p>
        </p:txBody>
      </p:sp>
      <p:pic>
        <p:nvPicPr>
          <p:cNvPr id="1026" name="Picture 2" descr="C:\Users\djokine\Documents\111-112 Manual\website 111\Microscopes\Elodea leaf 400X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0" y="1600200"/>
            <a:ext cx="6096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3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Epidermis 100X</a:t>
            </a:r>
            <a:endParaRPr lang="en-US" dirty="0"/>
          </a:p>
        </p:txBody>
      </p:sp>
      <p:pic>
        <p:nvPicPr>
          <p:cNvPr id="2050" name="Picture 2" descr="C:\Users\djokine\Documents\111-112 Manual\website 111\Microscopes\Onion epidermis 100X.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71600" y="1341120"/>
            <a:ext cx="64008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1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Epidermal Cells 100X</a:t>
            </a:r>
            <a:endParaRPr lang="en-US" dirty="0"/>
          </a:p>
        </p:txBody>
      </p:sp>
      <p:pic>
        <p:nvPicPr>
          <p:cNvPr id="3074" name="Picture 2" descr="C:\Users\djokine\Documents\111-112 Manual\website 111\Microscopes\Cheek Cells 400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95400" y="1226127"/>
            <a:ext cx="6477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8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Shape: Coccus 1000X</a:t>
            </a:r>
            <a:endParaRPr lang="en-US" dirty="0"/>
          </a:p>
        </p:txBody>
      </p:sp>
      <p:pic>
        <p:nvPicPr>
          <p:cNvPr id="4098" name="Picture 2" descr="C:\Users\djokine\Documents\111-112 Manual\website 111\Microscopes\Coccus 1000X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19200" y="1230745"/>
            <a:ext cx="6800850" cy="54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03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Shape: Bacillus 1000X</a:t>
            </a:r>
            <a:endParaRPr lang="en-US" dirty="0"/>
          </a:p>
        </p:txBody>
      </p:sp>
      <p:pic>
        <p:nvPicPr>
          <p:cNvPr id="5122" name="Picture 2" descr="C:\Users\djokine\Documents\111-112 Manual\website 111\Microscopes\Bacillus 1000X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33500" y="1371600"/>
            <a:ext cx="6534150" cy="522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7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Shape: Spirillum 1000X</a:t>
            </a:r>
            <a:endParaRPr lang="en-US" dirty="0"/>
          </a:p>
        </p:txBody>
      </p:sp>
      <p:pic>
        <p:nvPicPr>
          <p:cNvPr id="6146" name="Picture 2" descr="C:\Users\djokine\Documents\111-112 Manual\website 111\Microscopes\Spirillum 1000X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81100" y="1295400"/>
            <a:ext cx="67627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7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Anabaena</a:t>
            </a:r>
            <a:r>
              <a:rPr lang="en-US" dirty="0" smtClean="0"/>
              <a:t> 400X</a:t>
            </a:r>
            <a:endParaRPr lang="en-US" i="1" dirty="0"/>
          </a:p>
        </p:txBody>
      </p:sp>
      <p:pic>
        <p:nvPicPr>
          <p:cNvPr id="7170" name="Picture 2" descr="C:\Users\djokine\Documents\111-112 Manual\website 111\Microscopes\Anabaena 400X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23950" y="1264920"/>
            <a:ext cx="6800850" cy="54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81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89</Words>
  <Application>Microsoft Office PowerPoint</Application>
  <PresentationFormat>On-screen Show (4:3)</PresentationFormat>
  <Paragraphs>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Exercise 3</vt:lpstr>
      <vt:lpstr>This exercise introduced the different types of microscopes used in our laboratory to study cells and cellular structure. You should know the parts of these microscopes and their functions, and the procedures for preparing wet mounts, focusing and viewing specimens, and proper care and storage of microscopes.  You examined a variety of cell types, ranging from prokaryotic cells (cyanobacteria and bacteria) to eukaryotic cells (plant cells and animal cells). You should be able to recognize each of these cell types as well as any subcellular structures visible with the light microscopes. In addition you should be able to name bacterial types and identify Oscillatoria, Anabaena, and Gloeocapsa. You will be expected to be able to estimate the size of a cell or organism as seen through the microscope.  Review the images on this page to test your knowledge. </vt:lpstr>
      <vt:lpstr>Elodea Leaf 400X</vt:lpstr>
      <vt:lpstr>Onion Epidermis 100X</vt:lpstr>
      <vt:lpstr>Human Epidermal Cells 100X</vt:lpstr>
      <vt:lpstr>Bacterial Shape: Coccus 1000X</vt:lpstr>
      <vt:lpstr>Bacterial Shape: Bacillus 1000X</vt:lpstr>
      <vt:lpstr>Bacterial Shape: Spirillum 1000X</vt:lpstr>
      <vt:lpstr>Anabaena 400X</vt:lpstr>
      <vt:lpstr>Oscillatoria 400X</vt:lpstr>
      <vt:lpstr>Gloeocapsa 400X</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3</dc:title>
  <dc:creator>Jokinen, Diane</dc:creator>
  <cp:lastModifiedBy>Jokinen, Diane</cp:lastModifiedBy>
  <cp:revision>6</cp:revision>
  <dcterms:created xsi:type="dcterms:W3CDTF">2016-07-21T16:16:33Z</dcterms:created>
  <dcterms:modified xsi:type="dcterms:W3CDTF">2016-07-22T20:01:45Z</dcterms:modified>
</cp:coreProperties>
</file>